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wmf" ContentType="image/x-wmf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7933c">
            <a:alpha val="39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latin typeface="Arial"/>
              </a:rPr>
              <a:t>Pulse </a:t>
            </a:r>
            <a:r>
              <a:rPr b="0" lang="es-ES" sz="1800" spc="-1" strike="noStrike">
                <a:latin typeface="Arial"/>
              </a:rPr>
              <a:t>para </a:t>
            </a:r>
            <a:r>
              <a:rPr b="0" lang="es-ES" sz="1800" spc="-1" strike="noStrike">
                <a:latin typeface="Arial"/>
              </a:rPr>
              <a:t>editar el </a:t>
            </a:r>
            <a:r>
              <a:rPr b="0" lang="es-ES" sz="1800" spc="-1" strike="noStrike">
                <a:latin typeface="Arial"/>
              </a:rPr>
              <a:t>formato </a:t>
            </a:r>
            <a:r>
              <a:rPr b="0" lang="es-ES" sz="1800" spc="-1" strike="noStrike">
                <a:latin typeface="Arial"/>
              </a:rPr>
              <a:t>del texto </a:t>
            </a:r>
            <a:r>
              <a:rPr b="0" lang="es-ES" sz="1800" spc="-1" strike="noStrike">
                <a:latin typeface="Arial"/>
              </a:rPr>
              <a:t>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7933c">
            <a:alpha val="39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ES" sz="4400" spc="-1" strike="noStrike">
                <a:latin typeface="Arial"/>
              </a:rPr>
              <a:t>Pulse para editar el formato del </a:t>
            </a:r>
            <a:r>
              <a:rPr b="0" lang="es-ES" sz="4400" spc="-1" strike="noStrike">
                <a:latin typeface="Arial"/>
              </a:rPr>
              <a:t>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2 Subtítulo"/>
          <p:cNvSpPr/>
          <p:nvPr/>
        </p:nvSpPr>
        <p:spPr>
          <a:xfrm>
            <a:off x="1835640" y="4725000"/>
            <a:ext cx="6400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0" lang="es-ES" sz="3600" spc="-1" strike="noStrike">
                <a:solidFill>
                  <a:srgbClr val="000000"/>
                </a:solidFill>
                <a:latin typeface="Calibri"/>
              </a:rPr>
              <a:t>Departamento de Orientación</a:t>
            </a: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0" lang="es-ES" sz="3600" spc="-1" strike="noStrike">
                <a:solidFill>
                  <a:srgbClr val="000000"/>
                </a:solidFill>
                <a:latin typeface="Calibri"/>
              </a:rPr>
              <a:t>Enseñanzas postobligatorias</a:t>
            </a:r>
            <a:endParaRPr b="0" lang="es-ES" sz="3600" spc="-1" strike="noStrike">
              <a:latin typeface="Arial"/>
            </a:endParaRPr>
          </a:p>
        </p:txBody>
      </p:sp>
      <p:pic>
        <p:nvPicPr>
          <p:cNvPr id="77" name="Picture 2" descr="C:\Carpeta Dirección\Imagenes\Imágenes Corporativas de la Junta\escudo.bmp"/>
          <p:cNvPicPr/>
          <p:nvPr/>
        </p:nvPicPr>
        <p:blipFill>
          <a:blip r:embed="rId1"/>
          <a:stretch/>
        </p:blipFill>
        <p:spPr>
          <a:xfrm>
            <a:off x="3348000" y="548640"/>
            <a:ext cx="2749680" cy="3643920"/>
          </a:xfrm>
          <a:prstGeom prst="rect">
            <a:avLst/>
          </a:prstGeom>
          <a:ln w="9525">
            <a:noFill/>
          </a:ln>
        </p:spPr>
      </p:pic>
      <p:sp>
        <p:nvSpPr>
          <p:cNvPr id="78" name="4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1 Título"/>
          <p:cNvSpPr/>
          <p:nvPr/>
        </p:nvSpPr>
        <p:spPr>
          <a:xfrm>
            <a:off x="1143000" y="274680"/>
            <a:ext cx="75430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VÍA ARTES PLÁSTICAS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03" name="2 Marcador de contenido"/>
          <p:cNvSpPr/>
          <p:nvPr/>
        </p:nvSpPr>
        <p:spPr>
          <a:xfrm>
            <a:off x="1285920" y="1428840"/>
            <a:ext cx="740016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marL="343080" indent="-3427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es-ES" sz="4000" spc="-1" strike="noStrike">
                <a:solidFill>
                  <a:srgbClr val="000000"/>
                </a:solidFill>
                <a:latin typeface="Calibri"/>
              </a:rPr>
              <a:t>DE LAS SIGUIENTES MATERIAS (elegir 2)</a:t>
            </a: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4000" spc="-1" strike="noStrike">
                <a:solidFill>
                  <a:srgbClr val="000000"/>
                </a:solidFill>
                <a:latin typeface="Calibri"/>
              </a:rPr>
              <a:t>Dibujo Artístico I (4 h)</a:t>
            </a: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4000" spc="-1" strike="noStrike">
                <a:solidFill>
                  <a:srgbClr val="000000"/>
                </a:solidFill>
                <a:latin typeface="Calibri"/>
              </a:rPr>
              <a:t>Dibujo Técnico I (4 h)</a:t>
            </a: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4000" spc="-1" strike="noStrike">
                <a:solidFill>
                  <a:srgbClr val="000000"/>
                </a:solidFill>
                <a:latin typeface="Calibri"/>
              </a:rPr>
              <a:t>Volumen (4 h)</a:t>
            </a: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4000" spc="-1" strike="noStrike">
                <a:solidFill>
                  <a:srgbClr val="000000"/>
                </a:solidFill>
                <a:latin typeface="Calibri"/>
              </a:rPr>
              <a:t>Materia no cursada del grupo anterior.</a:t>
            </a: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4000" spc="-1" strike="noStrike">
                <a:solidFill>
                  <a:srgbClr val="000000"/>
                </a:solidFill>
                <a:latin typeface="Calibri"/>
              </a:rPr>
              <a:t>*Se ofertarán según disponibilidad del centro.</a:t>
            </a:r>
            <a:endParaRPr b="0" lang="es-ES" sz="4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4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4000" spc="-1" strike="noStrike">
              <a:latin typeface="Arial"/>
            </a:endParaRPr>
          </a:p>
        </p:txBody>
      </p:sp>
      <p:sp>
        <p:nvSpPr>
          <p:cNvPr id="104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1 Título"/>
          <p:cNvSpPr/>
          <p:nvPr/>
        </p:nvSpPr>
        <p:spPr>
          <a:xfrm>
            <a:off x="1428840" y="214200"/>
            <a:ext cx="740016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VÍA MÚSICA Y DANZA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06" name="2 Marcador de contenido"/>
          <p:cNvSpPr/>
          <p:nvPr/>
        </p:nvSpPr>
        <p:spPr>
          <a:xfrm>
            <a:off x="1000080" y="1571760"/>
            <a:ext cx="8286120" cy="49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DE LAS SIGUIENTES MATERIAS (elegir 2)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Análisis Musical I (4h)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Lenguaje y Práctica Musical (4h)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Anatomía Aplicada  (4h)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Materia no cursada del grupo anterior.</a:t>
            </a:r>
            <a:endParaRPr b="0" lang="es-E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* Los centros las ofertarán según disponibilidad.</a:t>
            </a:r>
            <a:endParaRPr b="0" lang="es-E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07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c00000"/>
                </a:solidFill>
                <a:latin typeface="Calibri"/>
              </a:rPr>
              <a:t>CICLOS FORMATIVOS DE GRADO MEDIO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09" name="2 Marcador de contenido"/>
          <p:cNvSpPr/>
          <p:nvPr/>
        </p:nvSpPr>
        <p:spPr>
          <a:xfrm>
            <a:off x="1071360" y="1571760"/>
            <a:ext cx="8071920" cy="514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1000"/>
          </a:bodyPr>
          <a:p>
            <a:pPr marL="343080" indent="-342720">
              <a:lnSpc>
                <a:spcPct val="100000"/>
              </a:lnSpc>
              <a:spcBef>
                <a:spcPts val="839"/>
              </a:spcBef>
              <a:tabLst>
                <a:tab algn="l" pos="0"/>
              </a:tabLst>
            </a:pPr>
            <a:r>
              <a:rPr b="1" lang="es-ES" sz="4200" spc="-1" strike="noStrike">
                <a:solidFill>
                  <a:srgbClr val="000000"/>
                </a:solidFill>
                <a:latin typeface="Calibri"/>
              </a:rPr>
              <a:t>FORMACIÓN PROFESIONAL INICIAL</a:t>
            </a:r>
            <a:endParaRPr b="0" lang="es-ES" sz="4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Se agrupan en 26 familias profesionales: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1. Agraria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2. Marítimo-Pesquera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3. Industrias Alimentarias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4. Química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5. Imagen Personal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6. Sanidad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7. Seguridad y Medio Ambiente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8. Fabricación Mecánica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9. Electricidad y Electrónica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10. Energía y Agua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11. Instalación y Mantenimiento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12. Industrias Extractivas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13. Transporte y Mantenimiento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de Vehículos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14. Edificación y Obra Civil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10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1" lang="es-ES" sz="4000" spc="-1" strike="noStrike">
                <a:solidFill>
                  <a:srgbClr val="c00000"/>
                </a:solidFill>
                <a:latin typeface="Calibri"/>
              </a:rPr>
              <a:t>CICLOS FORMATIVOS DE GRADO MEDIO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12" name="2 Marcador de contenido"/>
          <p:cNvSpPr/>
          <p:nvPr/>
        </p:nvSpPr>
        <p:spPr>
          <a:xfrm>
            <a:off x="1071360" y="1571760"/>
            <a:ext cx="8071920" cy="507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15. Vidrio y Cerámica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16. Madera, Mueble y Corcho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17. Textil, Confección y Piel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18. Artes Gráficas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19. Imagen y Sonido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20. Informática y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Comunicaciones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21. Administración y Gestión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22. Comercio y Marketing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23. Servicios Socioculturales y 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la Comunidad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24. Hostelería y Turismo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25. Actividades Físicas y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Deportivas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26. Artes y Artesanías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13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c00000"/>
                </a:solidFill>
                <a:latin typeface="Calibri"/>
              </a:rPr>
              <a:t>CICLOS FORMATIVOS DE GRADO MEDIO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15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ACCESO: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 Título en Educación Secundaria Obligatoria.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Prueba de acceso a CFGM.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Curso de acceso a Ciclos Formativos de Grado Medio.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 Título de Formación Profesional Básica.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16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c00000"/>
                </a:solidFill>
                <a:latin typeface="Calibri"/>
              </a:rPr>
              <a:t>CICLOS FORMATIVOS DE GRADO MEDIO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18" name="2 Marcador de contenido"/>
          <p:cNvSpPr/>
          <p:nvPr/>
        </p:nvSpPr>
        <p:spPr>
          <a:xfrm>
            <a:off x="1071360" y="1571760"/>
            <a:ext cx="8071920" cy="52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ESTRUCTURA: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Se organiza en Módulos, o asignaturas que pueden ser de tres tipos: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Módulos relacionados con la competencia profesional que el alumno ejercerá al trabajar.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Módulos socio-económicos y de formación y orientación laboral.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Módulos de formación en centros de trabajo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19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</a:t>
            </a:r>
            <a:r>
              <a:rPr b="1" lang="es-ES" sz="4000" spc="-1" strike="noStrike" cap="all">
                <a:solidFill>
                  <a:srgbClr val="ff0000"/>
                </a:solidFill>
                <a:latin typeface="Calibri"/>
              </a:rPr>
              <a:t>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21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¿Qué son las Enseñanzas de Régimen Especial? 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Las Enseñanzas de Régimen Especial son también enseñanzas regladas y, por tanto, sus títulos académicos y profesionales son homologados por el Estado y expedidos por las Administraciones Educativas correspondientes. Se dividen en tres tipos: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Enseñanzas Artísticas 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Enseñanzas Deportivas 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Enseñanzas de Idiomas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22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24" name="2 Marcador de contenido"/>
          <p:cNvSpPr/>
          <p:nvPr/>
        </p:nvSpPr>
        <p:spPr>
          <a:xfrm>
            <a:off x="1071360" y="1571760"/>
            <a:ext cx="8071920" cy="514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 cap="all">
                <a:solidFill>
                  <a:srgbClr val="000000"/>
                </a:solidFill>
                <a:latin typeface="Calibri"/>
              </a:rPr>
              <a:t>Enseñanzas Artísticas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ARTES PLÁSTICAS Y DISEÑO.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DANZA.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MÚSICA.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125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27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54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Wingdings" charset="2"/>
              <a:buChar char=""/>
            </a:pPr>
            <a:r>
              <a:rPr b="1" lang="es-ES" sz="3200" spc="-1" strike="noStrike">
                <a:solidFill>
                  <a:srgbClr val="00b050"/>
                </a:solidFill>
                <a:latin typeface="Calibri"/>
              </a:rPr>
              <a:t>CICLOS FORMATIVOS DE ARTES PLÁSTICAS Y DISEÑO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La estructura de estas enseñanzas es similar a la de los Ciclos de la Formación Profesional específica. Los Ciclos Formativos de Artes se agrupan también por FAMILIAS PROFESIONALES.</a:t>
            </a:r>
            <a:endParaRPr b="0" lang="es-ES" sz="2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CATÁLOGO de estos títulos:</a:t>
            </a:r>
            <a:endParaRPr b="0" lang="es-ES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7030a0"/>
                </a:solidFill>
                <a:latin typeface="Calibri"/>
              </a:rPr>
              <a:t>FAMILIA PROFESIONAL</a:t>
            </a:r>
            <a:endParaRPr b="0" lang="es-ES" sz="32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Artes Aplicadas de la Escultura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Artes Aplicadas a la Indumentaria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Artes Aplicadas al Libro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Artes Aplicadas al Muro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Arte Floral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Cerámica Artística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Diseño Gráfico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Diseño Industrial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Diseño de Interiores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Esmaltes Artísticos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Joyería de Arte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 Textiles Artísticos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- Vidrio Artístico</a:t>
            </a:r>
            <a:endParaRPr b="0" lang="es-ES" sz="2800" spc="-1" strike="noStrike">
              <a:latin typeface="Arial"/>
            </a:endParaRPr>
          </a:p>
          <a:p>
            <a:pPr marL="743040" indent="-2854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800" spc="-1" strike="noStrike">
              <a:latin typeface="Arial"/>
            </a:endParaRPr>
          </a:p>
        </p:txBody>
      </p:sp>
      <p:sp>
        <p:nvSpPr>
          <p:cNvPr id="128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30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Wingdings" charset="2"/>
              <a:buChar char=""/>
            </a:pPr>
            <a:r>
              <a:rPr b="1" lang="es-ES" sz="3200" spc="-1" strike="noStrike">
                <a:solidFill>
                  <a:srgbClr val="00b050"/>
                </a:solidFill>
                <a:latin typeface="Calibri"/>
              </a:rPr>
              <a:t>DANZA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Se organizarán en un grado de seis cursos de duración. Las especialidades son: Baile flamenco, Danza clásica, Danza contemporánea y Danza española.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Para acceder al primer curso será preciso superar una prueba especifica de acceso.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31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1 Título"/>
          <p:cNvSpPr/>
          <p:nvPr/>
        </p:nvSpPr>
        <p:spPr>
          <a:xfrm>
            <a:off x="1071360" y="0"/>
            <a:ext cx="80719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3500" spc="-1" strike="noStrike">
                <a:solidFill>
                  <a:srgbClr val="c00000"/>
                </a:solidFill>
                <a:latin typeface="Calibri"/>
              </a:rPr>
              <a:t>¿Qué se puede hacer al terminar 4º de ESO?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80" name="2 Marcador de contenido"/>
          <p:cNvSpPr/>
          <p:nvPr/>
        </p:nvSpPr>
        <p:spPr>
          <a:xfrm>
            <a:off x="1357200" y="1428840"/>
            <a:ext cx="7328880" cy="507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0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BACHILLERATO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CICLOS FORMATIVOS DE GRADO MEDIO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ENSEÑANZAS DE RÉGIMEN ESPECIAL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ENSEÑANZAS ARTÍSTICAS:</a:t>
            </a:r>
            <a:endParaRPr b="0" lang="es-ES" sz="28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Artes Plásticas y Diseño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Danza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Música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ENSEÑANZA DE IDIOMAS</a:t>
            </a:r>
            <a:endParaRPr b="0" lang="es-ES" sz="2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ENSEÑANZAS DEPORTIVAS</a:t>
            </a:r>
            <a:endParaRPr b="0" lang="es-ES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MUNDO LABORAL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81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33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0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ENSAÑANZAS DEPORTIVAS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Se estructuraran en dos grados tomando como base las modalidades deportivas y, en su caso, sus especialidades, a saber:</a:t>
            </a:r>
            <a:endParaRPr b="0" lang="es-ES" sz="28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Grado Medio: organizado en dos ciclos, ciclo inicial de grado medio y ciclo final de grado medio, que formarán parte de la educación secundaria postobligatoria. La duración mínima será de 1.000 horas, de las que al menos 400 corresponderán al ciclo inicial.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Grado Superior, que se organizará en un único ciclo de grado superior que formará parte de la educación superior. La duración mínima será de 750 horas.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134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c00000"/>
                </a:solidFill>
                <a:latin typeface="Calibri"/>
              </a:rPr>
              <a:t>Las Enseñanzas de Régimen Especial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36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9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ENSEÑANZAS DE IDIOMAS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Se organizan en los siguientes niveles: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Básico: son dos cursos académicos y tendrá como referencia el nivel A2 del Consejo de Europa.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Intermedio: un curso académico y tendrá como referencia el nivel B1 del Consejo de Europa.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Avanzado: son dos cursos académicos y tendrá como referencia el nivel B2 del Consejo de Europa.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137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MUNDO LABORAL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39" name="2 Marcador de contenido"/>
          <p:cNvSpPr/>
          <p:nvPr/>
        </p:nvSpPr>
        <p:spPr>
          <a:xfrm>
            <a:off x="1071360" y="1571760"/>
            <a:ext cx="8071920" cy="52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2000"/>
          </a:bodyPr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Algunas recomendaciones: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1ª. Inscríbete en la oficina del SAE </a:t>
            </a:r>
            <a:endParaRPr b="0" lang="es-ES" sz="2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2ª. Prepárate un buen Plan de Búsqueda de Empleo:</a:t>
            </a:r>
            <a:endParaRPr b="0" lang="es-ES" sz="28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Debes estar atento a los avisos del SAE, consultar a diario la prensa y las revistas especializadas que faciliten información sobre la oferta laboral.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Es conveniente aprender a elaborar documentos sencillos (carta de presentación en empresas, currículum vitae) y conocer los procedimientos de selección empleados por las empresas (entrevistas, tests,...).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También puedes solicitar empleo en las agencias privadas de colocación.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</p:txBody>
      </p:sp>
      <p:sp>
        <p:nvSpPr>
          <p:cNvPr id="140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1 Título"/>
          <p:cNvSpPr/>
          <p:nvPr/>
        </p:nvSpPr>
        <p:spPr>
          <a:xfrm>
            <a:off x="1071360" y="274680"/>
            <a:ext cx="80719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MUNDO LABORAL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42" name="2 Marcador de contenido"/>
          <p:cNvSpPr/>
          <p:nvPr/>
        </p:nvSpPr>
        <p:spPr>
          <a:xfrm>
            <a:off x="1000080" y="1600200"/>
            <a:ext cx="8143200" cy="525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60000"/>
          </a:bodyPr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3ª. Infórmate de las posibilidades de montar tu propia empresa o negocio solo o con otros en una cooperativa o sociedad anónima laboral.</a:t>
            </a:r>
            <a:endParaRPr b="0" lang="es-ES" sz="2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4ª. Mientras tanto, mantente ocupado, si es posible, en actividades de formación para conseguir un nivel profesional mínimo. Hay distintas posibilidades:</a:t>
            </a:r>
            <a:endParaRPr b="0" lang="es-ES" sz="28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Formación Ocupacional. Son cursos prácticos y de corta duración que imparte el SAE y otros organismos colaboradores. Te pueden ofrecer un título profesional que habilita para el ejercicio de una actividad laboral. Los requisitos son tener 16 años y estar inscrito en el SAE como desempleado.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Cursos ocupacionales organizados por las Comunidades Autónomas o Administraciones Locales</a:t>
            </a:r>
            <a:endParaRPr b="0" lang="es-ES" sz="24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Escuelas Taller y Casas de Oficios. Son programas de Empleo-formación dirigidos a jóvenes que buscan el primer empleo y están inscritos en el SAE. A través de cursos de formación se adquieren conocimientos teóricos y prácticos relacionados con: la Rehabilitación y Restauración del Patrimonio Histórico Artístico, medio ambiente, artesanías, etc. En estos programas existen becas-salario.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5ª. Acude a la Unidad de Empleo de tu barrio, al Centro “Andalucía Orienta” y a las Oficinas del SAE, quienes te pueden facilitar un dossier sobre estrategias y técnicas de búsqueda de empleo.</a:t>
            </a:r>
            <a:endParaRPr b="0" lang="es-ES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800" spc="-1" strike="noStrike">
              <a:latin typeface="Arial"/>
            </a:endParaRPr>
          </a:p>
        </p:txBody>
      </p:sp>
      <p:sp>
        <p:nvSpPr>
          <p:cNvPr id="143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OTRAS OPCIONES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45" name="2 Marcador de contenido"/>
          <p:cNvSpPr/>
          <p:nvPr/>
        </p:nvSpPr>
        <p:spPr>
          <a:xfrm>
            <a:off x="1071360" y="1643040"/>
            <a:ext cx="8071920" cy="52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 GUARDIA CIVIL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MILITAR PROFESIONAL DE TROPA Y MARINERÍA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POLICÍA NACIONAL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POLICÍA MUNICIPAL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BOMBEROS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VIGILANTES DE SEGURIDAD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PROFESOR DE AUTOESCUELA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libri"/>
              </a:rPr>
              <a:t>- ETC.</a:t>
            </a: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600" spc="-1" strike="noStrike">
              <a:latin typeface="Arial"/>
            </a:endParaRPr>
          </a:p>
        </p:txBody>
      </p:sp>
      <p:sp>
        <p:nvSpPr>
          <p:cNvPr id="146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0" lang="es-ES" sz="4000" spc="-1" strike="noStrike">
                <a:solidFill>
                  <a:srgbClr val="c00000"/>
                </a:solidFill>
                <a:latin typeface="Calibri"/>
              </a:rPr>
              <a:t>SI NO CONSIGUES EL GRADUADO EN E.S.O.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48" name="2 Marcador de contenido"/>
          <p:cNvSpPr/>
          <p:nvPr/>
        </p:nvSpPr>
        <p:spPr>
          <a:xfrm>
            <a:off x="1071360" y="1571760"/>
            <a:ext cx="8071920" cy="52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Puedes repetir 4º.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Si cumples los requisitos cursar Formación Profesional Básica.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Educación Secundaria para Adultos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Prepararte para trabajar: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+ Formación Ocupacional.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+ Escuelas Taller y Casas de Oficio.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149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1 Título"/>
          <p:cNvSpPr/>
          <p:nvPr/>
        </p:nvSpPr>
        <p:spPr>
          <a:xfrm>
            <a:off x="1000080" y="274680"/>
            <a:ext cx="81432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0" lang="es-ES" sz="4000" spc="-1" strike="noStrike">
                <a:solidFill>
                  <a:srgbClr val="c00000"/>
                </a:solidFill>
                <a:latin typeface="Calibri"/>
              </a:rPr>
              <a:t>¿Qué se puede hacer al terminar 4º de ESO?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151" name="2 Marcador de contenido"/>
          <p:cNvSpPr/>
          <p:nvPr/>
        </p:nvSpPr>
        <p:spPr>
          <a:xfrm>
            <a:off x="1071360" y="1571760"/>
            <a:ext cx="8071920" cy="52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b050"/>
                </a:solidFill>
                <a:latin typeface="Calibri"/>
              </a:rPr>
              <a:t>¡GRACIAS POR LA ATENCIÓN PRESTADA!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152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1 Título"/>
          <p:cNvSpPr/>
          <p:nvPr/>
        </p:nvSpPr>
        <p:spPr>
          <a:xfrm>
            <a:off x="785880" y="0"/>
            <a:ext cx="8357400" cy="68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  <p:pic>
        <p:nvPicPr>
          <p:cNvPr id="84" name="4 Imagen" descr=""/>
          <p:cNvPicPr/>
          <p:nvPr/>
        </p:nvPicPr>
        <p:blipFill>
          <a:blip r:embed="rId1"/>
          <a:stretch/>
        </p:blipFill>
        <p:spPr>
          <a:xfrm>
            <a:off x="1043640" y="0"/>
            <a:ext cx="8099640" cy="68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1 Título"/>
          <p:cNvSpPr/>
          <p:nvPr/>
        </p:nvSpPr>
        <p:spPr>
          <a:xfrm>
            <a:off x="785880" y="2500200"/>
            <a:ext cx="835740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ES" sz="6000" spc="-1" strike="noStrike">
                <a:solidFill>
                  <a:srgbClr val="c00000"/>
                </a:solidFill>
                <a:latin typeface="Calibri"/>
              </a:rPr>
              <a:t>1. BACHILLERATO</a:t>
            </a:r>
            <a:endParaRPr b="0" lang="es-ES" sz="6000" spc="-1" strike="noStrike">
              <a:latin typeface="Arial"/>
            </a:endParaRPr>
          </a:p>
        </p:txBody>
      </p:sp>
      <p:sp>
        <p:nvSpPr>
          <p:cNvPr id="86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1 Título"/>
          <p:cNvSpPr/>
          <p:nvPr/>
        </p:nvSpPr>
        <p:spPr>
          <a:xfrm>
            <a:off x="1428840" y="214200"/>
            <a:ext cx="740016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0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88" name="2 Marcador de contenido"/>
          <p:cNvSpPr/>
          <p:nvPr/>
        </p:nvSpPr>
        <p:spPr>
          <a:xfrm>
            <a:off x="1000080" y="1571760"/>
            <a:ext cx="8286120" cy="49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5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TRONCALES GENERALES </a:t>
            </a:r>
            <a:endParaRPr b="0" lang="es-ES" sz="32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Lengua Castellana y Literatura I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(3h)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Filosofía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(3h)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1ª Lengua Extranjera  (Inglés)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(3h)</a:t>
            </a:r>
            <a:endParaRPr b="0" lang="es-ES" sz="24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Matemáticas I / Latín / Matemáticas Aplicadas a las Ciencias Sociales (4h).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ESPECÍFICAS OBLIGATORIAS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Educación Física(2h)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Segunda Lengua Extranjera I (2h)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89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 Título"/>
          <p:cNvSpPr/>
          <p:nvPr/>
        </p:nvSpPr>
        <p:spPr>
          <a:xfrm>
            <a:off x="1071360" y="274680"/>
            <a:ext cx="76147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3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91" name="2 Marcador de contenido"/>
          <p:cNvSpPr/>
          <p:nvPr/>
        </p:nvSpPr>
        <p:spPr>
          <a:xfrm>
            <a:off x="1214280" y="1600200"/>
            <a:ext cx="747180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2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LIBRE CONFIGURACIÓN AUTONÓMICA ELEGIR UNA (1h):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Religión Católica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Religión Evangélica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-  Educación para la Ciudadanía y los       Derechos  Humanos.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s-ES" sz="35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es-ES" sz="3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s-ES" sz="3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es-ES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</p:txBody>
      </p:sp>
      <p:sp>
        <p:nvSpPr>
          <p:cNvPr id="92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1 Título"/>
          <p:cNvSpPr/>
          <p:nvPr/>
        </p:nvSpPr>
        <p:spPr>
          <a:xfrm>
            <a:off x="1071360" y="274680"/>
            <a:ext cx="76147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CIENCIAS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94" name="2 Marcador de contenido"/>
          <p:cNvSpPr/>
          <p:nvPr/>
        </p:nvSpPr>
        <p:spPr>
          <a:xfrm>
            <a:off x="1214280" y="1600200"/>
            <a:ext cx="747180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18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MATERIAS TRONCALES DE OPCIÓN</a:t>
            </a:r>
            <a:endParaRPr b="0" lang="es-ES" sz="9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OPCIÓN A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Biología y Geología (4h)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Física y Química (4 h)</a:t>
            </a:r>
            <a:endParaRPr b="0" lang="es-ES" sz="9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OPCIÓN B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Dibujo Técnico I (4h)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Física y Química (4h)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endParaRPr b="0" lang="es-ES" sz="9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91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MATERIAS ESPECÍFICAS DE OPCIÓN (elegir 1) (4h)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Anatomía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Tecnología de la Información y la Comunicación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919"/>
              </a:spcBef>
              <a:tabLst>
                <a:tab algn="l" pos="0"/>
              </a:tabLst>
            </a:pP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600" spc="-1" strike="noStrike">
                <a:solidFill>
                  <a:srgbClr val="000000"/>
                </a:solidFill>
                <a:latin typeface="Calibri"/>
              </a:rPr>
              <a:t>Tecnología Industrial</a:t>
            </a:r>
            <a:r>
              <a:rPr b="1" lang="es-ES" sz="96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9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95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1 Título"/>
          <p:cNvSpPr/>
          <p:nvPr/>
        </p:nvSpPr>
        <p:spPr>
          <a:xfrm>
            <a:off x="1071360" y="274680"/>
            <a:ext cx="76147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HUMANIDADES Y CCSS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97" name="2 Marcador de contenido"/>
          <p:cNvSpPr/>
          <p:nvPr/>
        </p:nvSpPr>
        <p:spPr>
          <a:xfrm>
            <a:off x="1214280" y="1600200"/>
            <a:ext cx="747180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17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MATERIAS TRONCALES DE OPCIÓN</a:t>
            </a:r>
            <a:endParaRPr b="0" lang="es-ES" sz="9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OPCIÓN C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Historia del Mundo Contemporáneo (4h)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Economía (4 h)</a:t>
            </a:r>
            <a:endParaRPr b="0" lang="es-ES" sz="9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OPCIÓN D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Historia del Mundo Contemporáneo (4h)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Griego I (4h)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endParaRPr b="0" lang="es-ES" sz="9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MATERIAS ESPECÍFICAS DE OPCIÓN (elegir 1) (4h)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Literatura Universal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Tecnología de la Información y la Comunicación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9200" spc="-1" strike="noStrike">
                <a:solidFill>
                  <a:srgbClr val="000000"/>
                </a:solidFill>
                <a:latin typeface="Calibri"/>
              </a:rPr>
              <a:t>-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Lenguaje y Práctica Musical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-  Patrimonio Cultural de Andalucía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840"/>
              </a:spcBef>
              <a:tabLst>
                <a:tab algn="l" pos="0"/>
              </a:tabLst>
            </a:pP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es-ES" sz="9200" spc="-1" strike="noStrike">
                <a:solidFill>
                  <a:srgbClr val="000000"/>
                </a:solidFill>
                <a:latin typeface="Calibri"/>
              </a:rPr>
              <a:t>-  Cultura Científica</a:t>
            </a: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9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98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1 Título"/>
          <p:cNvSpPr/>
          <p:nvPr/>
        </p:nvSpPr>
        <p:spPr>
          <a:xfrm>
            <a:off x="1071360" y="274680"/>
            <a:ext cx="761472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1" lang="es-ES" sz="4400" spc="-1" strike="noStrike">
                <a:solidFill>
                  <a:srgbClr val="c00000"/>
                </a:solidFill>
                <a:latin typeface="Calibri"/>
              </a:rPr>
              <a:t>PRIMERO DE BACHILLERATO DE ARTES 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00" name="2 Marcador de contenido"/>
          <p:cNvSpPr/>
          <p:nvPr/>
        </p:nvSpPr>
        <p:spPr>
          <a:xfrm>
            <a:off x="1214280" y="1600200"/>
            <a:ext cx="747180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EPECÍFICAS OBLIGATORIAS 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Fundamentos del Arte I (3h)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De las siguientes materias (elegir 2)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Cultura Audiovisual I (4 h)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Historia Mundo Contemporáneo (4 h)</a:t>
            </a:r>
            <a:endParaRPr b="0" lang="es-E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es-ES" sz="32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Literatura Universal (4 h)</a:t>
            </a: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101" name="3 Rectángulo"/>
          <p:cNvSpPr/>
          <p:nvPr/>
        </p:nvSpPr>
        <p:spPr>
          <a:xfrm>
            <a:off x="0" y="0"/>
            <a:ext cx="1042920" cy="68572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s-ES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I. E. S. DIEGO DE SILOÉ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Application>LibreOffice/7.2.2.2$Linux_X86_64 LibreOffice_project/20$Build-2</Application>
  <AppVersion>15.0000</AppVersion>
  <Words>1914</Words>
  <Paragraphs>263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2012-04-09T11:58:37Z</dcterms:created>
  <dc:creator>usuario</dc:creator>
  <dc:description/>
  <dc:language>es-ES</dc:language>
  <cp:lastModifiedBy/>
  <dcterms:modified xsi:type="dcterms:W3CDTF">2023-01-28T14:10:10Z</dcterms:modified>
  <cp:revision>133</cp:revision>
  <dc:subject/>
  <dc:title>¿Qué se puede hacer al terminar 4º de eso?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Presentación en pantalla (4:3)</vt:lpwstr>
  </property>
  <property fmtid="{D5CDD505-2E9C-101B-9397-08002B2CF9AE}" pid="3" name="Slides">
    <vt:i4>28</vt:i4>
  </property>
</Properties>
</file>